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1A9D3-34FB-D048-836A-23E100B5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855556-9B01-104C-B106-D5FDACBE0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5DF8E-ED8B-8041-9AB0-15ABBBAD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CD3392-D638-F04F-AA39-7AF1EC09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AC07E-CEA3-4344-BBA6-5D943A21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28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3C95A-164B-7B4E-A996-4EE0BF6E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03CE25-5E6A-C746-94EF-CD6157DC3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A0B21A-AB86-D647-83A4-739ED105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171CA9-F7FA-3944-8E69-0237FFC7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8C0342-E073-2741-9050-478408A5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38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B38E16-A35E-EF4E-87E9-5AA356DDD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803D38-3965-3B4A-ACB3-CB820180D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624DF-8FF7-5D4F-BA1A-35C7D2A6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E050AE-B63E-9E48-9625-38BA4706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5F78DF-C5EB-7F45-8458-9EB5DCC2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25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73605-718D-204B-B046-73DE8770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443AE1-6C9C-FA41-9EE3-31F66475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F1E58E-7847-1F4F-B1D2-073A6E61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B16C8-EC11-1946-ADAC-3FD0C9A3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2CCF0-D087-A543-A88E-0EC1ACB3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34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DEF47-472B-0347-BEEE-9CA389C3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455E21-B0E1-754E-A145-4F8213442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B6466-E003-794C-93D5-57598974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501A71-8963-B74B-ADF9-B2B0542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2503F-945D-974D-B2A1-F2D06F4D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40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53D10-DCEA-8A4B-9D0B-40EC0C09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1389B2-75DD-DF47-9A97-B4C16FDF6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ECF9E2-56F0-6A4B-8F38-9386AAF5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AA9166-1C7E-A34B-812B-18462E53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79B757-9A74-BA42-BCE4-CBF48879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33B194-9C8E-C541-84B3-02EE65EF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6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AAD41-4F40-4442-A043-9263E9D4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F45372-CA6B-FD41-936D-615C390E4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60BC5D-56DF-7248-8258-6D3290D2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1FA0C6-C528-EB4A-B4E1-B09BC2529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FE6AC9-7243-A849-B42C-3807CF403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B695C2-69AB-754D-9B27-0CDF01CB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688722-F3F7-B34E-A061-A01EC005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21E60A1-A70A-BA4C-9EFD-B2219B93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37FA7-2BF5-D241-A5ED-FB9055B1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C627A6-2FFD-8A42-9BC3-30BDE5A1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AD493F-B944-4B4E-AD09-A01A2343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953C91-2AE8-4F4E-AE73-AAD4CE55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9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95C96A-E5D2-9C43-8943-0961B76E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E663A2-693A-4440-AAF8-65B6AD66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549CC0-1617-BC4C-9C77-291A818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06B92-0454-064D-9D59-B48F3CC1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7DA8B9-D1E4-1140-850A-DF8AC60B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DC50AD-F6F3-3C47-9C14-D3B12AB67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A0D96-7586-AE44-A70F-21CDE705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66CF16-0B7D-9942-B3BC-450A9157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DFBBAE-A3E3-7B49-8F41-75A2E755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19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08740-85B3-4843-9482-BEB35B83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5FD75D-6F27-BC46-B435-1BCB15B76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200F8F-5F02-C041-A0D9-EA7DBCB70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C4BE3-B233-5046-8F23-8B9386CE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C9D4C3-E22F-4945-8C1A-61C4C2C8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6E4FAA-95FF-7A4F-B309-42219D00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94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A37E76-1560-AB4B-B09C-F1CD697D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3AC6CF-BAAD-A04F-96A3-10E38D2C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542DE-C8DD-D042-8D8A-8594853A4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0E40-B43C-4C45-A7D2-5C44C2E63556}" type="datetimeFigureOut">
              <a:rPr lang="fr-FR" smtClean="0"/>
              <a:t>01/12/2019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B1DAA3-9302-5843-B964-113C38A6C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23A2B6-DF39-0547-B1CB-872C69858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E98B-1FE5-3B45-82DC-DBD6C44BE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-croix.com/Economie/France/Reforme-retraites-pourquoi-cest-complique-2019-11-29-1201063412" TargetMode="External"/><Relationship Id="rId2" Type="http://schemas.openxmlformats.org/officeDocument/2006/relationships/hyperlink" Target="https://www.nouvelobs.com/economie/20190821.OBS17395/reforme-des-retraites-15-points-pour-comprendre-ce-qu-on-nous-mijote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maretraite.f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B76FA-C1EF-FF43-AE34-8FF7EAFC0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1365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7200" b="1" dirty="0"/>
              <a:t>Comprendre la réforme des retraites en 7 chiffres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FCE0A0-AB66-F144-AB29-ABFA34D60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0F23A6-54A7-2148-93D0-E54C54D8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602038"/>
            <a:ext cx="12020550" cy="19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5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BE05B9E-1B1D-E944-952F-858D22D8D0B7}"/>
              </a:ext>
            </a:extLst>
          </p:cNvPr>
          <p:cNvSpPr txBox="1"/>
          <p:nvPr/>
        </p:nvSpPr>
        <p:spPr>
          <a:xfrm>
            <a:off x="866273" y="288759"/>
            <a:ext cx="860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https://www.nouvelobs.com/economie/20190821.OBS17395/reforme-des-retraites-15-points-pour-comprendre-ce-qu-on-nous-mijote.html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https://www.la-croix.com/Economie/France/Reforme-retraites-pourquoi-cest-complique-2019-11-29-1201063412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69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E6BA3A-2A52-174D-A3E1-C10A92A3C1A0}"/>
              </a:ext>
            </a:extLst>
          </p:cNvPr>
          <p:cNvSpPr txBox="1"/>
          <p:nvPr/>
        </p:nvSpPr>
        <p:spPr>
          <a:xfrm>
            <a:off x="655723" y="1497931"/>
            <a:ext cx="31221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dirty="0"/>
              <a:t>42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6A4109-47C9-F944-8040-D60A3DF702D9}"/>
              </a:ext>
            </a:extLst>
          </p:cNvPr>
          <p:cNvSpPr txBox="1"/>
          <p:nvPr/>
        </p:nvSpPr>
        <p:spPr>
          <a:xfrm>
            <a:off x="3777917" y="776174"/>
            <a:ext cx="77583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C’est le nombre de régime de retraites</a:t>
            </a:r>
          </a:p>
          <a:p>
            <a:endParaRPr lang="fr-FR" sz="3200" b="1" dirty="0"/>
          </a:p>
          <a:p>
            <a:r>
              <a:rPr lang="fr-FR" sz="2400" dirty="0"/>
              <a:t>L’objectif est de fusionner tous ces régimes pour un système universel par points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Néanmoins, les régimes spéciaux ne concernent que 3% des salariés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fr-FR" sz="2400" i="1" dirty="0"/>
              <a:t>Ainsi, </a:t>
            </a:r>
            <a:r>
              <a:rPr lang="fr-FR" sz="2400" b="1" i="1" dirty="0"/>
              <a:t>sous prétexte de s’attaquer au régime de 3% de « privilégiés » ce sont les retraites de tous qui sont menacées</a:t>
            </a:r>
            <a:r>
              <a:rPr lang="fr-F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1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E6BA3A-2A52-174D-A3E1-C10A92A3C1A0}"/>
              </a:ext>
            </a:extLst>
          </p:cNvPr>
          <p:cNvSpPr txBox="1"/>
          <p:nvPr/>
        </p:nvSpPr>
        <p:spPr>
          <a:xfrm>
            <a:off x="0" y="1497931"/>
            <a:ext cx="37779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dirty="0"/>
              <a:t>14</a:t>
            </a:r>
            <a:r>
              <a:rPr lang="fr-FR" sz="8000" dirty="0"/>
              <a:t>%</a:t>
            </a:r>
            <a:endParaRPr lang="fr-FR" sz="19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6A4109-47C9-F944-8040-D60A3DF702D9}"/>
              </a:ext>
            </a:extLst>
          </p:cNvPr>
          <p:cNvSpPr txBox="1"/>
          <p:nvPr/>
        </p:nvSpPr>
        <p:spPr>
          <a:xfrm>
            <a:off x="3777917" y="776174"/>
            <a:ext cx="77583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C’est la part du PIB consacrée au retraite.</a:t>
            </a:r>
          </a:p>
          <a:p>
            <a:endParaRPr lang="fr-FR" sz="3200" b="1" dirty="0"/>
          </a:p>
          <a:p>
            <a:r>
              <a:rPr lang="fr-FR" dirty="0"/>
              <a:t> </a:t>
            </a:r>
            <a:r>
              <a:rPr lang="fr-FR" sz="2400" dirty="0"/>
              <a:t>le rapport du COR préconise de contenir les dépenses dans </a:t>
            </a:r>
            <a:r>
              <a:rPr lang="fr-FR" sz="2400" i="1" dirty="0"/>
              <a:t>« une enveloppe constante »</a:t>
            </a:r>
            <a:endParaRPr lang="fr-FR" sz="3200" dirty="0"/>
          </a:p>
          <a:p>
            <a:endParaRPr lang="fr-FR" sz="2400" b="1" dirty="0">
              <a:solidFill>
                <a:srgbClr val="FF0000"/>
              </a:solidFill>
            </a:endParaRP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Puisque c’est la même part du gâteau-PIB qui sera partagée entre des retraités plus nombreux, cela ne pourra se faire qu’avec une baisse des retraites!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2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E6BA3A-2A52-174D-A3E1-C10A92A3C1A0}"/>
              </a:ext>
            </a:extLst>
          </p:cNvPr>
          <p:cNvSpPr txBox="1"/>
          <p:nvPr/>
        </p:nvSpPr>
        <p:spPr>
          <a:xfrm>
            <a:off x="0" y="768182"/>
            <a:ext cx="350119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dirty="0"/>
              <a:t>28</a:t>
            </a:r>
            <a:r>
              <a:rPr lang="fr-FR" sz="7200" dirty="0"/>
              <a:t>%</a:t>
            </a:r>
            <a:endParaRPr lang="fr-FR" sz="19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6A4109-47C9-F944-8040-D60A3DF702D9}"/>
              </a:ext>
            </a:extLst>
          </p:cNvPr>
          <p:cNvSpPr txBox="1"/>
          <p:nvPr/>
        </p:nvSpPr>
        <p:spPr>
          <a:xfrm>
            <a:off x="3777917" y="776174"/>
            <a:ext cx="77583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C’est le taux de cotisation qui va être appliqué</a:t>
            </a:r>
          </a:p>
          <a:p>
            <a:endParaRPr lang="fr-FR" sz="3200" b="1" dirty="0"/>
          </a:p>
          <a:p>
            <a:r>
              <a:rPr lang="fr-FR" sz="2400" dirty="0"/>
              <a:t>Ce taux est comparable au taux appliqué actuellement.</a:t>
            </a:r>
          </a:p>
          <a:p>
            <a:r>
              <a:rPr lang="fr-FR" sz="2400" dirty="0"/>
              <a:t>Principal changement : </a:t>
            </a:r>
            <a:r>
              <a:rPr lang="fr-FR" sz="2400" b="1" dirty="0"/>
              <a:t>les primes</a:t>
            </a:r>
            <a:r>
              <a:rPr lang="fr-FR" sz="2400" dirty="0"/>
              <a:t> des fonctionnaires et des salariés des régimes spéciaux seront soumises à cotisation, ce qui signifie qu’elles ouvriront, elles aussi, des droits à la retraite.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400" b="1" i="1" dirty="0">
                <a:solidFill>
                  <a:srgbClr val="FF0000"/>
                </a:solidFill>
              </a:rPr>
              <a:t>Les primes des fonctionnaires étant soumises à cotisation, leur revenu net en activité va baisser</a:t>
            </a:r>
          </a:p>
          <a:p>
            <a:endParaRPr lang="fr-FR" sz="2400" b="1" i="1" dirty="0">
              <a:solidFill>
                <a:srgbClr val="FF0000"/>
              </a:solidFill>
            </a:endParaRPr>
          </a:p>
          <a:p>
            <a:r>
              <a:rPr lang="fr-FR" sz="2000" i="1" dirty="0"/>
              <a:t>Au-delà du plafond de 120.000€, le taux de cotisation applicable n’est plus que de 2,8% mais n’ouvrira pas de droit supplémentaire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242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E6BA3A-2A52-174D-A3E1-C10A92A3C1A0}"/>
              </a:ext>
            </a:extLst>
          </p:cNvPr>
          <p:cNvSpPr txBox="1"/>
          <p:nvPr/>
        </p:nvSpPr>
        <p:spPr>
          <a:xfrm>
            <a:off x="0" y="1497931"/>
            <a:ext cx="37779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dirty="0"/>
              <a:t>75</a:t>
            </a:r>
            <a:r>
              <a:rPr lang="fr-FR" sz="8800" dirty="0"/>
              <a:t>%</a:t>
            </a:r>
            <a:endParaRPr lang="fr-FR" sz="19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6A4109-47C9-F944-8040-D60A3DF702D9}"/>
              </a:ext>
            </a:extLst>
          </p:cNvPr>
          <p:cNvSpPr txBox="1"/>
          <p:nvPr/>
        </p:nvSpPr>
        <p:spPr>
          <a:xfrm>
            <a:off x="3777917" y="776174"/>
            <a:ext cx="77583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C’est le taux de remplacement actuel pour les fonctionnaires</a:t>
            </a:r>
          </a:p>
          <a:p>
            <a:endParaRPr lang="fr-FR" sz="3200" b="1" dirty="0"/>
          </a:p>
          <a:p>
            <a:r>
              <a:rPr lang="fr-FR" sz="2400" dirty="0"/>
              <a:t>Les fonctionnaires perçoivent une retraite à taux plein équivalente à 75% du salaire des 6 derniers mois.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Même le 1</a:t>
            </a:r>
            <a:r>
              <a:rPr lang="fr-FR" sz="2400" b="1" baseline="30000" dirty="0">
                <a:solidFill>
                  <a:srgbClr val="FF0000"/>
                </a:solidFill>
              </a:rPr>
              <a:t>er</a:t>
            </a:r>
            <a:r>
              <a:rPr lang="fr-FR" sz="2400" b="1" dirty="0">
                <a:solidFill>
                  <a:srgbClr val="FF0000"/>
                </a:solidFill>
              </a:rPr>
              <a:t> ministre et le Ministre de l’Education admettent que la retraite des professeurs va baisser.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000" b="1" i="1" dirty="0"/>
              <a:t>Source : Discours de Rodez</a:t>
            </a:r>
          </a:p>
          <a:p>
            <a:r>
              <a:rPr lang="fr-FR" sz="2000" b="1" i="1" dirty="0"/>
              <a:t>Cf. </a:t>
            </a:r>
            <a:r>
              <a:rPr lang="fr-FR" sz="2000" b="1" i="1" dirty="0">
                <a:hlinkClick r:id="rId2"/>
              </a:rPr>
              <a:t>Simulateur de retraite </a:t>
            </a:r>
            <a:endParaRPr lang="fr-FR" sz="2000" b="1" i="1" dirty="0"/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5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E6BA3A-2A52-174D-A3E1-C10A92A3C1A0}"/>
              </a:ext>
            </a:extLst>
          </p:cNvPr>
          <p:cNvSpPr txBox="1"/>
          <p:nvPr/>
        </p:nvSpPr>
        <p:spPr>
          <a:xfrm>
            <a:off x="84221" y="1961113"/>
            <a:ext cx="36936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/>
              <a:t>62 </a:t>
            </a:r>
            <a:r>
              <a:rPr lang="fr-FR" sz="5400" dirty="0"/>
              <a:t>ans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6A4109-47C9-F944-8040-D60A3DF702D9}"/>
              </a:ext>
            </a:extLst>
          </p:cNvPr>
          <p:cNvSpPr txBox="1"/>
          <p:nvPr/>
        </p:nvSpPr>
        <p:spPr>
          <a:xfrm>
            <a:off x="3777917" y="776174"/>
            <a:ext cx="77583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/>
          </a:p>
          <a:p>
            <a:r>
              <a:rPr lang="fr-FR" sz="3200" b="1" dirty="0"/>
              <a:t>L’âge légal de départ à la retraite sera maintenu à 62 ans. 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Néanmoins, le rapport Delevoye prévoit un « âge Pivot » à 64 ans »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fr-FR" sz="2400" i="1" dirty="0"/>
              <a:t>Ainsi, </a:t>
            </a:r>
            <a:r>
              <a:rPr lang="fr-FR" sz="2400" b="1" i="1" dirty="0"/>
              <a:t>Un départ à 62 ans entrainerait une décote de 5% / an soit 10%!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6086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E6BA3A-2A52-174D-A3E1-C10A92A3C1A0}"/>
              </a:ext>
            </a:extLst>
          </p:cNvPr>
          <p:cNvSpPr txBox="1"/>
          <p:nvPr/>
        </p:nvSpPr>
        <p:spPr>
          <a:xfrm>
            <a:off x="0" y="1726531"/>
            <a:ext cx="41027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/>
              <a:t>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6A4109-47C9-F944-8040-D60A3DF702D9}"/>
              </a:ext>
            </a:extLst>
          </p:cNvPr>
          <p:cNvSpPr txBox="1"/>
          <p:nvPr/>
        </p:nvSpPr>
        <p:spPr>
          <a:xfrm>
            <a:off x="3777917" y="776174"/>
            <a:ext cx="7758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C’est au 1</a:t>
            </a:r>
            <a:r>
              <a:rPr lang="fr-FR" sz="3200" b="1" baseline="30000" dirty="0"/>
              <a:t>er</a:t>
            </a:r>
            <a:r>
              <a:rPr lang="fr-FR" sz="3200" b="1" dirty="0"/>
              <a:t> janvier 2025 que doit entrer en vigueur la réforme</a:t>
            </a:r>
          </a:p>
          <a:p>
            <a:endParaRPr lang="fr-FR" sz="3200" b="1" dirty="0"/>
          </a:p>
          <a:p>
            <a:r>
              <a:rPr lang="fr-FR" sz="2400" dirty="0"/>
              <a:t>D’ici là le système doit être à l’équilibre ce qui va nécessiter 10 milliards d’économie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C’est la politique du gouvernement qui a généré ce déficit : gel du point d’indice, suppression de 80.000 postes de fonctionnaires, désocialisation des heures </a:t>
            </a:r>
            <a:r>
              <a:rPr lang="fr-FR" sz="2400" b="1" dirty="0" err="1">
                <a:solidFill>
                  <a:srgbClr val="FF0000"/>
                </a:solidFill>
              </a:rPr>
              <a:t>supp</a:t>
            </a:r>
            <a:endParaRPr lang="fr-FR" sz="2400" b="1" dirty="0">
              <a:solidFill>
                <a:srgbClr val="FF0000"/>
              </a:solidFill>
            </a:endParaRPr>
          </a:p>
          <a:p>
            <a:endParaRPr lang="fr-FR" sz="2400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7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E6BA3A-2A52-174D-A3E1-C10A92A3C1A0}"/>
              </a:ext>
            </a:extLst>
          </p:cNvPr>
          <p:cNvSpPr txBox="1"/>
          <p:nvPr/>
        </p:nvSpPr>
        <p:spPr>
          <a:xfrm>
            <a:off x="0" y="1491754"/>
            <a:ext cx="37779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dirty="0"/>
              <a:t>43</a:t>
            </a:r>
            <a:r>
              <a:rPr lang="fr-FR" sz="4800" dirty="0"/>
              <a:t>ans</a:t>
            </a:r>
            <a:endParaRPr lang="fr-FR" sz="19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6A4109-47C9-F944-8040-D60A3DF702D9}"/>
              </a:ext>
            </a:extLst>
          </p:cNvPr>
          <p:cNvSpPr txBox="1"/>
          <p:nvPr/>
        </p:nvSpPr>
        <p:spPr>
          <a:xfrm>
            <a:off x="3777917" y="776174"/>
            <a:ext cx="77583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C’est la durée de cotisation</a:t>
            </a:r>
          </a:p>
          <a:p>
            <a:endParaRPr lang="fr-FR" sz="3200" b="1" dirty="0"/>
          </a:p>
          <a:p>
            <a:r>
              <a:rPr lang="fr-FR" sz="2400" dirty="0"/>
              <a:t>À législation inchangée, la durée de cotisation nécessaire pour obtenir une retraite à taux plein ne cesse de s’allonger et atteindra 43 ans en 2035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Cet allongement de la durée de  cotisation génère de grosses inégalités face au retraite notamment pour les femmes et les travailleurs précaires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8A47E04-B6AC-244C-A532-3ACBCB19FA85}"/>
              </a:ext>
            </a:extLst>
          </p:cNvPr>
          <p:cNvSpPr txBox="1"/>
          <p:nvPr/>
        </p:nvSpPr>
        <p:spPr>
          <a:xfrm>
            <a:off x="442913" y="-157163"/>
            <a:ext cx="111871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/>
              <a:t>Conclusion :</a:t>
            </a:r>
          </a:p>
          <a:p>
            <a:endParaRPr lang="fr-FR" sz="6000" b="1" dirty="0"/>
          </a:p>
          <a:p>
            <a:r>
              <a:rPr lang="fr-FR" sz="6000" b="1" dirty="0"/>
              <a:t>La retraite par points, </a:t>
            </a:r>
          </a:p>
          <a:p>
            <a:r>
              <a:rPr lang="fr-FR" sz="6000" b="1" dirty="0"/>
              <a:t>c’est de la retraite en moins!</a:t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6E361A-D02C-5247-97A7-47082763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549650"/>
            <a:ext cx="98806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473</Words>
  <Application>Microsoft Macintosh PowerPoint</Application>
  <PresentationFormat>Grand écran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Comprendre la réforme des retraites en 7 chiffres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la réforme des retraites en 10 chiffres</dc:title>
  <dc:creator>Christophe ADOL</dc:creator>
  <cp:lastModifiedBy>Christophe ADOL</cp:lastModifiedBy>
  <cp:revision>7</cp:revision>
  <dcterms:created xsi:type="dcterms:W3CDTF">2019-12-01T21:14:05Z</dcterms:created>
  <dcterms:modified xsi:type="dcterms:W3CDTF">2019-12-01T22:12:39Z</dcterms:modified>
</cp:coreProperties>
</file>